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notesMasterIdLst>
    <p:notesMasterId r:id="rId11"/>
  </p:notesMasterIdLst>
  <p:sldSz cx="9144000" cy="5143500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notesMaster" Target="notesMasters/notesMaster1.xml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VA_MASTER">
    <p:bg>
      <p:bgPr>
        <a:solidFill>
          <a:srgbClr val="0A0A0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2743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VISION VENTURE ADVISORS</a:t>
            </a:r>
            <a:endParaRPr lang="en-US" sz="100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0"/>
            <a:ext cx="8229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44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Vision Venture Advisors</a:t>
            </a:r>
            <a:endParaRPr lang="en-US" sz="4400" dirty="0"/>
          </a:p>
        </p:txBody>
      </p:sp>
      <p:sp>
        <p:nvSpPr>
          <p:cNvPr id="3" name="Text 1"/>
          <p:cNvSpPr/>
          <p:nvPr/>
        </p:nvSpPr>
        <p:spPr>
          <a:xfrm>
            <a:off x="457200" y="274320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dirty="0">
                <a:solidFill>
                  <a:srgbClr val="4DB8B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Revolutionizing Consulting for the AI Age</a:t>
            </a:r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457200" y="338328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Global Advisory &amp; AI Consulting</a:t>
            </a:r>
            <a:endParaRPr lang="en-US" sz="1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73152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About Vision Venture Advisors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457200" y="1463040"/>
            <a:ext cx="82296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We are a global advisory and business development firm built by operators, investors, and industry leaders who have successfully scaled companies across the Americas and EMEA.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457200" y="2377440"/>
            <a:ext cx="8229600" cy="1828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Global expansion strategy and execution</a:t>
            </a:r>
            <a:endParaRPr lang="en-US" sz="1400" dirty="0"/>
          </a:p>
          <a:p>
            <a:pPr indent="0" marL="0">
              <a:buNone/>
            </a:pPr>
            <a:r>
              <a:rPr lang="en-US" sz="14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US market entry for international companies</a:t>
            </a:r>
            <a:endParaRPr lang="en-US" sz="1400" dirty="0"/>
          </a:p>
          <a:p>
            <a:pPr indent="0" marL="0">
              <a:buNone/>
            </a:pPr>
            <a:r>
              <a:rPr lang="en-US" sz="14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AI &amp; GenAI transformation consulting</a:t>
            </a:r>
            <a:endParaRPr lang="en-US" sz="1400" dirty="0"/>
          </a:p>
          <a:p>
            <a:pPr indent="0" marL="0">
              <a:buNone/>
            </a:pPr>
            <a:r>
              <a:rPr lang="en-US" sz="14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Investment strategy and advisory</a:t>
            </a:r>
            <a:endParaRPr lang="en-US" sz="1400" dirty="0"/>
          </a:p>
          <a:p>
            <a:pPr indent="0" marL="0">
              <a:buNone/>
            </a:pPr>
            <a:r>
              <a:rPr lang="en-US" sz="14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Enterprise growth and sales optimization</a:t>
            </a:r>
            <a:endParaRPr lang="en-US" sz="1400" dirty="0"/>
          </a:p>
          <a:p>
            <a:pPr indent="0" marL="0">
              <a:buNone/>
            </a:pPr>
            <a:r>
              <a:rPr lang="en-US" sz="14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Operational excellence and efficiency</a:t>
            </a:r>
            <a:endParaRPr lang="en-US" sz="1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73152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Strategic Partnership Model</a:t>
            </a:r>
            <a:endParaRPr lang="en-US" sz="3200" dirty="0"/>
          </a:p>
        </p:txBody>
      </p:sp>
      <p:sp>
        <p:nvSpPr>
          <p:cNvPr id="3" name="Shape 1"/>
          <p:cNvSpPr/>
          <p:nvPr/>
        </p:nvSpPr>
        <p:spPr>
          <a:xfrm>
            <a:off x="2286000" y="1463040"/>
            <a:ext cx="4572000" cy="822960"/>
          </a:xfrm>
          <a:prstGeom prst="roundRect">
            <a:avLst/>
          </a:prstGeom>
          <a:solidFill>
            <a:srgbClr val="1A1A1A"/>
          </a:solidFill>
          <a:ln w="12700">
            <a:solidFill>
              <a:srgbClr val="262626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2286000" y="1600200"/>
            <a:ext cx="4572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Strategic Partners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2286000" y="1920240"/>
            <a:ext cx="4572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Our network of trusted executives, investors, and industry leaders</a:t>
            </a:r>
            <a:endParaRPr lang="en-US" sz="1000" dirty="0"/>
          </a:p>
        </p:txBody>
      </p:sp>
      <p:sp>
        <p:nvSpPr>
          <p:cNvPr id="6" name="Shape 4"/>
          <p:cNvSpPr/>
          <p:nvPr/>
        </p:nvSpPr>
        <p:spPr>
          <a:xfrm>
            <a:off x="4434840" y="2331720"/>
            <a:ext cx="274320" cy="228600"/>
          </a:xfrm>
          <a:prstGeom prst="downArrow">
            <a:avLst/>
          </a:prstGeom>
          <a:solidFill>
            <a:srgbClr val="4DB8B8"/>
          </a:solidFill>
          <a:ln/>
        </p:spPr>
      </p:sp>
      <p:sp>
        <p:nvSpPr>
          <p:cNvPr id="7" name="Shape 5"/>
          <p:cNvSpPr/>
          <p:nvPr/>
        </p:nvSpPr>
        <p:spPr>
          <a:xfrm>
            <a:off x="2286000" y="2606040"/>
            <a:ext cx="4572000" cy="822960"/>
          </a:xfrm>
          <a:prstGeom prst="roundRect">
            <a:avLst/>
          </a:prstGeom>
          <a:solidFill>
            <a:srgbClr val="262626"/>
          </a:solidFill>
          <a:ln w="25400">
            <a:solidFill>
              <a:srgbClr val="4DB8B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286000" y="2743200"/>
            <a:ext cx="4572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Vision Venture Advisors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2286000" y="3063240"/>
            <a:ext cx="4572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Advisory, AI transformation, and execution expertise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4434840" y="3474720"/>
            <a:ext cx="274320" cy="228600"/>
          </a:xfrm>
          <a:prstGeom prst="downArrow">
            <a:avLst/>
          </a:prstGeom>
          <a:solidFill>
            <a:srgbClr val="4DB8B8"/>
          </a:solidFill>
          <a:ln/>
        </p:spPr>
      </p:sp>
      <p:sp>
        <p:nvSpPr>
          <p:cNvPr id="11" name="Shape 9"/>
          <p:cNvSpPr/>
          <p:nvPr/>
        </p:nvSpPr>
        <p:spPr>
          <a:xfrm>
            <a:off x="2286000" y="3749040"/>
            <a:ext cx="4572000" cy="822960"/>
          </a:xfrm>
          <a:prstGeom prst="roundRect">
            <a:avLst/>
          </a:prstGeom>
          <a:solidFill>
            <a:srgbClr val="1A1A1A"/>
          </a:solidFill>
          <a:ln w="12700">
            <a:solidFill>
              <a:srgbClr val="262626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286000" y="3886200"/>
            <a:ext cx="4572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Growth Partners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2286000" y="4206240"/>
            <a:ext cx="4572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Business development, channel opportunities, and market access</a:t>
            </a:r>
            <a:endParaRPr lang="en-US" sz="1000" dirty="0"/>
          </a:p>
        </p:txBody>
      </p:sp>
      <p:sp>
        <p:nvSpPr>
          <p:cNvPr id="14" name="Shape 12"/>
          <p:cNvSpPr/>
          <p:nvPr/>
        </p:nvSpPr>
        <p:spPr>
          <a:xfrm>
            <a:off x="4434840" y="4617720"/>
            <a:ext cx="274320" cy="228600"/>
          </a:xfrm>
          <a:prstGeom prst="downArrow">
            <a:avLst/>
          </a:prstGeom>
          <a:solidFill>
            <a:srgbClr val="4DB8B8"/>
          </a:solidFill>
          <a:ln/>
        </p:spPr>
      </p:sp>
      <p:sp>
        <p:nvSpPr>
          <p:cNvPr id="15" name="Shape 13"/>
          <p:cNvSpPr/>
          <p:nvPr/>
        </p:nvSpPr>
        <p:spPr>
          <a:xfrm>
            <a:off x="2286000" y="4892040"/>
            <a:ext cx="4572000" cy="822960"/>
          </a:xfrm>
          <a:prstGeom prst="roundRect">
            <a:avLst/>
          </a:prstGeom>
          <a:solidFill>
            <a:srgbClr val="1A1A1A"/>
          </a:solidFill>
          <a:ln w="12700">
            <a:solidFill>
              <a:srgbClr val="262626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2286000" y="5029200"/>
            <a:ext cx="4572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Target Accounts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2286000" y="5349240"/>
            <a:ext cx="4572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Your clients and markets - accelerated results and ROI</a:t>
            </a:r>
            <a:endParaRPr lang="en-US" sz="1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73152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Clients &amp; Strategic Partnerships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457200" y="1371600"/>
            <a:ext cx="3886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4DB8B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Strategic Partnerships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457200" y="1737360"/>
            <a:ext cx="3886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Datadog • Ingram Micro • Dell • AWS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4800600" y="1371600"/>
            <a:ext cx="3886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4DB8B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Business Development Clients</a:t>
            </a:r>
            <a:endParaRPr lang="en-US" sz="1400" dirty="0"/>
          </a:p>
        </p:txBody>
      </p:sp>
      <p:sp>
        <p:nvSpPr>
          <p:cNvPr id="6" name="Text 4"/>
          <p:cNvSpPr/>
          <p:nvPr/>
        </p:nvSpPr>
        <p:spPr>
          <a:xfrm>
            <a:off x="4800600" y="1737360"/>
            <a:ext cx="38862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SoftwareONE • MadeinWeb • Shiftwell.ai</a:t>
            </a:r>
            <a:endParaRPr lang="en-US" sz="1200" dirty="0"/>
          </a:p>
          <a:p>
            <a:pPr indent="0" marL="0">
              <a:buNone/>
            </a:pPr>
            <a:r>
              <a:rPr lang="en-US" sz="1200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Chronom • TGIX • Gaming Concepts</a:t>
            </a:r>
            <a:endParaRPr lang="en-US" sz="1200" dirty="0"/>
          </a:p>
          <a:p>
            <a:pPr indent="0" marL="0">
              <a:buNone/>
            </a:pPr>
            <a:r>
              <a:rPr lang="en-US" sz="1200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JINSO • SURYL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2651760"/>
            <a:ext cx="82296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4DB8B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Clients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457200" y="3017520"/>
            <a:ext cx="82296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CNI • FIESC • Sistema FIEP • SENAI • SUNY • Ryder • Prepona • Dayforce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State of Hawaii DOT • Education for Change • Helio Campus • UNCF • EdReady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73152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Our Services</a:t>
            </a:r>
            <a:endParaRPr lang="en-US" sz="3200" dirty="0"/>
          </a:p>
        </p:txBody>
      </p:sp>
      <p:sp>
        <p:nvSpPr>
          <p:cNvPr id="3" name="Shape 1"/>
          <p:cNvSpPr/>
          <p:nvPr/>
        </p:nvSpPr>
        <p:spPr>
          <a:xfrm>
            <a:off x="457200" y="1463040"/>
            <a:ext cx="3886200" cy="868680"/>
          </a:xfrm>
          <a:prstGeom prst="rect">
            <a:avLst/>
          </a:prstGeom>
          <a:solidFill>
            <a:srgbClr val="1A1A1A"/>
          </a:solidFill>
          <a:ln w="12700">
            <a:solidFill>
              <a:srgbClr val="262626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640080" y="1600200"/>
            <a:ext cx="3520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AI &amp; GenAI Transformation</a:t>
            </a:r>
            <a:endParaRPr lang="en-US" sz="1400" dirty="0"/>
          </a:p>
        </p:txBody>
      </p:sp>
      <p:sp>
        <p:nvSpPr>
          <p:cNvPr id="5" name="Text 3"/>
          <p:cNvSpPr/>
          <p:nvPr/>
        </p:nvSpPr>
        <p:spPr>
          <a:xfrm>
            <a:off x="640080" y="1920240"/>
            <a:ext cx="3520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Accelerate revenue growth with cutting-edge AI</a:t>
            </a:r>
            <a:endParaRPr lang="en-US" sz="1100" dirty="0"/>
          </a:p>
        </p:txBody>
      </p:sp>
      <p:sp>
        <p:nvSpPr>
          <p:cNvPr id="6" name="Shape 4"/>
          <p:cNvSpPr/>
          <p:nvPr/>
        </p:nvSpPr>
        <p:spPr>
          <a:xfrm>
            <a:off x="4800600" y="1463040"/>
            <a:ext cx="3886200" cy="868680"/>
          </a:xfrm>
          <a:prstGeom prst="rect">
            <a:avLst/>
          </a:prstGeom>
          <a:solidFill>
            <a:srgbClr val="1A1A1A"/>
          </a:solidFill>
          <a:ln w="12700">
            <a:solidFill>
              <a:srgbClr val="262626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4983480" y="1600200"/>
            <a:ext cx="3520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US Market Entry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4983480" y="1920240"/>
            <a:ext cx="3520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Expert guidance for international expansion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457200" y="2514600"/>
            <a:ext cx="3886200" cy="868680"/>
          </a:xfrm>
          <a:prstGeom prst="rect">
            <a:avLst/>
          </a:prstGeom>
          <a:solidFill>
            <a:srgbClr val="1A1A1A"/>
          </a:solidFill>
          <a:ln w="12700">
            <a:solidFill>
              <a:srgbClr val="262626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40080" y="2651760"/>
            <a:ext cx="3520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Strategic Partnerships</a:t>
            </a:r>
            <a:endParaRPr lang="en-US" sz="1400" dirty="0"/>
          </a:p>
        </p:txBody>
      </p:sp>
      <p:sp>
        <p:nvSpPr>
          <p:cNvPr id="11" name="Text 9"/>
          <p:cNvSpPr/>
          <p:nvPr/>
        </p:nvSpPr>
        <p:spPr>
          <a:xfrm>
            <a:off x="640080" y="2971800"/>
            <a:ext cx="3520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Connect with trusted industry leaders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4800600" y="2514600"/>
            <a:ext cx="3886200" cy="868680"/>
          </a:xfrm>
          <a:prstGeom prst="rect">
            <a:avLst/>
          </a:prstGeom>
          <a:solidFill>
            <a:srgbClr val="1A1A1A"/>
          </a:solidFill>
          <a:ln w="12700">
            <a:solidFill>
              <a:srgbClr val="262626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4983480" y="2651760"/>
            <a:ext cx="3520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Growth Acceleration</a:t>
            </a:r>
            <a:endParaRPr lang="en-US" sz="1400" dirty="0"/>
          </a:p>
        </p:txBody>
      </p:sp>
      <p:sp>
        <p:nvSpPr>
          <p:cNvPr id="14" name="Text 12"/>
          <p:cNvSpPr/>
          <p:nvPr/>
        </p:nvSpPr>
        <p:spPr>
          <a:xfrm>
            <a:off x="4983480" y="2971800"/>
            <a:ext cx="3520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Drive innovation and new revenues</a:t>
            </a:r>
            <a:endParaRPr lang="en-US" sz="1100" dirty="0"/>
          </a:p>
        </p:txBody>
      </p:sp>
      <p:sp>
        <p:nvSpPr>
          <p:cNvPr id="15" name="Shape 13"/>
          <p:cNvSpPr/>
          <p:nvPr/>
        </p:nvSpPr>
        <p:spPr>
          <a:xfrm>
            <a:off x="457200" y="3566160"/>
            <a:ext cx="3886200" cy="868680"/>
          </a:xfrm>
          <a:prstGeom prst="rect">
            <a:avLst/>
          </a:prstGeom>
          <a:solidFill>
            <a:srgbClr val="1A1A1A"/>
          </a:solidFill>
          <a:ln w="12700">
            <a:solidFill>
              <a:srgbClr val="262626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640080" y="3703320"/>
            <a:ext cx="3520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Operational Excellence</a:t>
            </a:r>
            <a:endParaRPr lang="en-US" sz="1400" dirty="0"/>
          </a:p>
        </p:txBody>
      </p:sp>
      <p:sp>
        <p:nvSpPr>
          <p:cNvPr id="17" name="Text 15"/>
          <p:cNvSpPr/>
          <p:nvPr/>
        </p:nvSpPr>
        <p:spPr>
          <a:xfrm>
            <a:off x="640080" y="4023360"/>
            <a:ext cx="3520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Maximize productivity and efficiency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4800600" y="3566160"/>
            <a:ext cx="3886200" cy="868680"/>
          </a:xfrm>
          <a:prstGeom prst="rect">
            <a:avLst/>
          </a:prstGeom>
          <a:solidFill>
            <a:srgbClr val="1A1A1A"/>
          </a:solidFill>
          <a:ln w="12700">
            <a:solidFill>
              <a:srgbClr val="262626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4983480" y="3703320"/>
            <a:ext cx="3520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Investment Advisory</a:t>
            </a:r>
            <a:endParaRPr lang="en-US" sz="1400" dirty="0"/>
          </a:p>
        </p:txBody>
      </p:sp>
      <p:sp>
        <p:nvSpPr>
          <p:cNvPr id="20" name="Text 18"/>
          <p:cNvSpPr/>
          <p:nvPr/>
        </p:nvSpPr>
        <p:spPr>
          <a:xfrm>
            <a:off x="4983480" y="4023360"/>
            <a:ext cx="3520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Strategic guidance and fund management</a:t>
            </a:r>
            <a:endParaRPr lang="en-US" sz="11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73152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Executives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457200" y="1371600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Emerson Silveira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457200" y="1645920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Global Business Development Executive</a:t>
            </a:r>
            <a:endParaRPr lang="en-US" sz="1000" dirty="0"/>
          </a:p>
        </p:txBody>
      </p:sp>
      <p:sp>
        <p:nvSpPr>
          <p:cNvPr id="5" name="Text 3"/>
          <p:cNvSpPr/>
          <p:nvPr/>
        </p:nvSpPr>
        <p:spPr>
          <a:xfrm>
            <a:off x="4800600" y="1371600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Hannibal Guerrero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4800600" y="1645920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Global Ed-Tech Growth Executive Leader</a:t>
            </a:r>
            <a:endParaRPr lang="en-US" sz="1000" dirty="0"/>
          </a:p>
        </p:txBody>
      </p:sp>
      <p:sp>
        <p:nvSpPr>
          <p:cNvPr id="7" name="Text 5"/>
          <p:cNvSpPr/>
          <p:nvPr/>
        </p:nvSpPr>
        <p:spPr>
          <a:xfrm>
            <a:off x="457200" y="2057400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Ryan McCallum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457200" y="2331720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Ed-Tech/College Entrance Global Thought Leader</a:t>
            </a:r>
            <a:endParaRPr lang="en-US" sz="1000" dirty="0"/>
          </a:p>
        </p:txBody>
      </p:sp>
      <p:sp>
        <p:nvSpPr>
          <p:cNvPr id="9" name="Text 7"/>
          <p:cNvSpPr/>
          <p:nvPr/>
        </p:nvSpPr>
        <p:spPr>
          <a:xfrm>
            <a:off x="4800600" y="2057400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Aaron Copeland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4800600" y="2331720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COO Global Business Operations Executive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457200" y="2743200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Eduardo Gouveia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457200" y="3017520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Customer Success and Growth Executive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4800600" y="2743200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Juan Manuel Garcia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4800600" y="3017520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Global Growth and Business Development Executive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457200" y="3429000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Kevin Houchin, Esq.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457200" y="3703320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Business Alchemist Executive - Attorney</a:t>
            </a:r>
            <a:endParaRPr lang="en-US" sz="1000" dirty="0"/>
          </a:p>
        </p:txBody>
      </p:sp>
      <p:sp>
        <p:nvSpPr>
          <p:cNvPr id="17" name="Text 15"/>
          <p:cNvSpPr/>
          <p:nvPr/>
        </p:nvSpPr>
        <p:spPr>
          <a:xfrm>
            <a:off x="4800600" y="3429000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Lisa M. Patti, MS CCC-SLP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4800600" y="3703320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Executive Communication, Voice Professional</a:t>
            </a:r>
            <a:endParaRPr lang="en-US" sz="1000" dirty="0"/>
          </a:p>
        </p:txBody>
      </p:sp>
      <p:sp>
        <p:nvSpPr>
          <p:cNvPr id="19" name="Text 17"/>
          <p:cNvSpPr/>
          <p:nvPr/>
        </p:nvSpPr>
        <p:spPr>
          <a:xfrm>
            <a:off x="457200" y="4114800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A.J. Tyvand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457200" y="4389120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Senior Product Manager, Strategic Partnerships</a:t>
            </a:r>
            <a:endParaRPr lang="en-US" sz="1000" dirty="0"/>
          </a:p>
        </p:txBody>
      </p:sp>
      <p:sp>
        <p:nvSpPr>
          <p:cNvPr id="21" name="Text 19"/>
          <p:cNvSpPr/>
          <p:nvPr/>
        </p:nvSpPr>
        <p:spPr>
          <a:xfrm>
            <a:off x="4800600" y="4114800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Kaliko Oligo, MBA</a:t>
            </a:r>
            <a:endParaRPr lang="en-US" sz="1200" dirty="0"/>
          </a:p>
        </p:txBody>
      </p:sp>
      <p:sp>
        <p:nvSpPr>
          <p:cNvPr id="22" name="Text 20"/>
          <p:cNvSpPr/>
          <p:nvPr/>
        </p:nvSpPr>
        <p:spPr>
          <a:xfrm>
            <a:off x="4800600" y="4389120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VP of Sales - Growth Executive</a:t>
            </a:r>
            <a:endParaRPr lang="en-US" sz="1000" dirty="0"/>
          </a:p>
        </p:txBody>
      </p:sp>
      <p:sp>
        <p:nvSpPr>
          <p:cNvPr id="23" name="Text 21"/>
          <p:cNvSpPr/>
          <p:nvPr/>
        </p:nvSpPr>
        <p:spPr>
          <a:xfrm>
            <a:off x="457200" y="4800600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Marcio Pyrrho Almeida</a:t>
            </a:r>
            <a:endParaRPr lang="en-US" sz="1200" dirty="0"/>
          </a:p>
        </p:txBody>
      </p:sp>
      <p:sp>
        <p:nvSpPr>
          <p:cNvPr id="24" name="Text 22"/>
          <p:cNvSpPr/>
          <p:nvPr/>
        </p:nvSpPr>
        <p:spPr>
          <a:xfrm>
            <a:off x="457200" y="5074920"/>
            <a:ext cx="4114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Global Sales Channel - Internationalization</a:t>
            </a:r>
            <a:endParaRPr lang="en-US" sz="1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73152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Executive Advisors</a:t>
            </a:r>
            <a:endParaRPr lang="en-US" sz="3200" dirty="0"/>
          </a:p>
        </p:txBody>
      </p:sp>
      <p:sp>
        <p:nvSpPr>
          <p:cNvPr id="3" name="Shape 1"/>
          <p:cNvSpPr/>
          <p:nvPr/>
        </p:nvSpPr>
        <p:spPr>
          <a:xfrm>
            <a:off x="457200" y="1371600"/>
            <a:ext cx="3886200" cy="685800"/>
          </a:xfrm>
          <a:prstGeom prst="rect">
            <a:avLst/>
          </a:prstGeom>
          <a:solidFill>
            <a:srgbClr val="1A1A1A"/>
          </a:solidFill>
          <a:ln w="12700">
            <a:solidFill>
              <a:srgbClr val="262626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640080" y="1463040"/>
            <a:ext cx="3520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Lamar Bunts</a:t>
            </a:r>
            <a:endParaRPr lang="en-US" sz="1300" dirty="0"/>
          </a:p>
        </p:txBody>
      </p:sp>
      <p:sp>
        <p:nvSpPr>
          <p:cNvPr id="5" name="Text 3"/>
          <p:cNvSpPr/>
          <p:nvPr/>
        </p:nvSpPr>
        <p:spPr>
          <a:xfrm>
            <a:off x="640080" y="1737360"/>
            <a:ext cx="35204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Transformation and Investment</a:t>
            </a:r>
            <a:endParaRPr lang="en-US" sz="1000" dirty="0"/>
          </a:p>
        </p:txBody>
      </p:sp>
      <p:sp>
        <p:nvSpPr>
          <p:cNvPr id="6" name="Shape 4"/>
          <p:cNvSpPr/>
          <p:nvPr/>
        </p:nvSpPr>
        <p:spPr>
          <a:xfrm>
            <a:off x="4800600" y="1371600"/>
            <a:ext cx="3886200" cy="685800"/>
          </a:xfrm>
          <a:prstGeom prst="rect">
            <a:avLst/>
          </a:prstGeom>
          <a:solidFill>
            <a:srgbClr val="1A1A1A"/>
          </a:solidFill>
          <a:ln w="12700">
            <a:solidFill>
              <a:srgbClr val="262626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4983480" y="1463040"/>
            <a:ext cx="3520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David Cumberbatch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4983480" y="1737360"/>
            <a:ext cx="35204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Fund Investment, Board Executive</a:t>
            </a:r>
            <a:endParaRPr lang="en-US" sz="1000" dirty="0"/>
          </a:p>
        </p:txBody>
      </p:sp>
      <p:sp>
        <p:nvSpPr>
          <p:cNvPr id="9" name="Shape 7"/>
          <p:cNvSpPr/>
          <p:nvPr/>
        </p:nvSpPr>
        <p:spPr>
          <a:xfrm>
            <a:off x="457200" y="2194560"/>
            <a:ext cx="3886200" cy="685800"/>
          </a:xfrm>
          <a:prstGeom prst="rect">
            <a:avLst/>
          </a:prstGeom>
          <a:solidFill>
            <a:srgbClr val="1A1A1A"/>
          </a:solidFill>
          <a:ln w="12700">
            <a:solidFill>
              <a:srgbClr val="262626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40080" y="2286000"/>
            <a:ext cx="3520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Tony dos Santos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640080" y="2560320"/>
            <a:ext cx="35204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Global Business Investor</a:t>
            </a:r>
            <a:endParaRPr lang="en-US" sz="1000" dirty="0"/>
          </a:p>
        </p:txBody>
      </p:sp>
      <p:sp>
        <p:nvSpPr>
          <p:cNvPr id="12" name="Shape 10"/>
          <p:cNvSpPr/>
          <p:nvPr/>
        </p:nvSpPr>
        <p:spPr>
          <a:xfrm>
            <a:off x="4800600" y="2194560"/>
            <a:ext cx="3886200" cy="685800"/>
          </a:xfrm>
          <a:prstGeom prst="rect">
            <a:avLst/>
          </a:prstGeom>
          <a:solidFill>
            <a:srgbClr val="1A1A1A"/>
          </a:solidFill>
          <a:ln w="12700">
            <a:solidFill>
              <a:srgbClr val="262626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4983480" y="2286000"/>
            <a:ext cx="3520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Soraya Sesto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4983480" y="2560320"/>
            <a:ext cx="35204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Global Business Education Expert</a:t>
            </a:r>
            <a:endParaRPr lang="en-US" sz="1000" dirty="0"/>
          </a:p>
        </p:txBody>
      </p:sp>
      <p:sp>
        <p:nvSpPr>
          <p:cNvPr id="15" name="Shape 13"/>
          <p:cNvSpPr/>
          <p:nvPr/>
        </p:nvSpPr>
        <p:spPr>
          <a:xfrm>
            <a:off x="457200" y="3017520"/>
            <a:ext cx="3886200" cy="685800"/>
          </a:xfrm>
          <a:prstGeom prst="rect">
            <a:avLst/>
          </a:prstGeom>
          <a:solidFill>
            <a:srgbClr val="1A1A1A"/>
          </a:solidFill>
          <a:ln w="12700">
            <a:solidFill>
              <a:srgbClr val="262626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640080" y="3108960"/>
            <a:ext cx="3520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Sid Rahalkar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640080" y="3383280"/>
            <a:ext cx="35204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Global Business Investment - CPA</a:t>
            </a:r>
            <a:endParaRPr lang="en-US" sz="1000" dirty="0"/>
          </a:p>
        </p:txBody>
      </p:sp>
      <p:sp>
        <p:nvSpPr>
          <p:cNvPr id="18" name="Shape 16"/>
          <p:cNvSpPr/>
          <p:nvPr/>
        </p:nvSpPr>
        <p:spPr>
          <a:xfrm>
            <a:off x="4800600" y="3017520"/>
            <a:ext cx="3886200" cy="685800"/>
          </a:xfrm>
          <a:prstGeom prst="rect">
            <a:avLst/>
          </a:prstGeom>
          <a:solidFill>
            <a:srgbClr val="1A1A1A"/>
          </a:solidFill>
          <a:ln w="12700">
            <a:solidFill>
              <a:srgbClr val="262626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4983480" y="3108960"/>
            <a:ext cx="3520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Jim Larimore</a:t>
            </a:r>
            <a:endParaRPr lang="en-US" sz="1300" dirty="0"/>
          </a:p>
        </p:txBody>
      </p:sp>
      <p:sp>
        <p:nvSpPr>
          <p:cNvPr id="20" name="Text 18"/>
          <p:cNvSpPr/>
          <p:nvPr/>
        </p:nvSpPr>
        <p:spPr>
          <a:xfrm>
            <a:off x="4983480" y="3383280"/>
            <a:ext cx="35204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Board Member, AI Advocate, Equity Officer</a:t>
            </a:r>
            <a:endParaRPr lang="en-US" sz="1000" dirty="0"/>
          </a:p>
        </p:txBody>
      </p:sp>
      <p:sp>
        <p:nvSpPr>
          <p:cNvPr id="21" name="Shape 19"/>
          <p:cNvSpPr/>
          <p:nvPr/>
        </p:nvSpPr>
        <p:spPr>
          <a:xfrm>
            <a:off x="457200" y="3840480"/>
            <a:ext cx="3886200" cy="685800"/>
          </a:xfrm>
          <a:prstGeom prst="rect">
            <a:avLst/>
          </a:prstGeom>
          <a:solidFill>
            <a:srgbClr val="1A1A1A"/>
          </a:solidFill>
          <a:ln w="12700">
            <a:solidFill>
              <a:srgbClr val="262626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640080" y="3931920"/>
            <a:ext cx="3520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Walter Cannon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640080" y="4206240"/>
            <a:ext cx="35204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Executive Growth Architect - Board Advisor</a:t>
            </a:r>
            <a:endParaRPr lang="en-US" sz="1000" dirty="0"/>
          </a:p>
        </p:txBody>
      </p:sp>
      <p:sp>
        <p:nvSpPr>
          <p:cNvPr id="24" name="Shape 22"/>
          <p:cNvSpPr/>
          <p:nvPr/>
        </p:nvSpPr>
        <p:spPr>
          <a:xfrm>
            <a:off x="4800600" y="3840480"/>
            <a:ext cx="3886200" cy="685800"/>
          </a:xfrm>
          <a:prstGeom prst="rect">
            <a:avLst/>
          </a:prstGeom>
          <a:solidFill>
            <a:srgbClr val="1A1A1A"/>
          </a:solidFill>
          <a:ln w="12700">
            <a:solidFill>
              <a:srgbClr val="262626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4983480" y="3931920"/>
            <a:ext cx="3520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Michael Gamerl</a:t>
            </a:r>
            <a:endParaRPr lang="en-US" sz="1300" dirty="0"/>
          </a:p>
        </p:txBody>
      </p:sp>
      <p:sp>
        <p:nvSpPr>
          <p:cNvPr id="26" name="Text 24"/>
          <p:cNvSpPr/>
          <p:nvPr/>
        </p:nvSpPr>
        <p:spPr>
          <a:xfrm>
            <a:off x="4983480" y="4206240"/>
            <a:ext cx="35204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Global Business Developer - Board Advisor</a:t>
            </a:r>
            <a:endParaRPr lang="en-US" sz="1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73152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Our Approach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457200" y="146304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Create a fund to secure global edtech business that leverages applied Deep Learning AI models, to aggressively capture market share in a fragmented industry.</a:t>
            </a:r>
            <a:endParaRPr lang="en-US" sz="1400" dirty="0"/>
          </a:p>
        </p:txBody>
      </p:sp>
      <p:sp>
        <p:nvSpPr>
          <p:cNvPr id="4" name="Shape 2"/>
          <p:cNvSpPr/>
          <p:nvPr/>
        </p:nvSpPr>
        <p:spPr>
          <a:xfrm>
            <a:off x="457200" y="2286000"/>
            <a:ext cx="3886200" cy="914400"/>
          </a:xfrm>
          <a:prstGeom prst="rect">
            <a:avLst/>
          </a:prstGeom>
          <a:solidFill>
            <a:srgbClr val="1A1A1A"/>
          </a:solidFill>
          <a:ln w="12700">
            <a:solidFill>
              <a:srgbClr val="262626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640080" y="2468880"/>
            <a:ext cx="3520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4DB8B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Instant Market Access</a:t>
            </a:r>
            <a:endParaRPr lang="en-US" sz="1400" dirty="0"/>
          </a:p>
        </p:txBody>
      </p:sp>
      <p:sp>
        <p:nvSpPr>
          <p:cNvPr id="6" name="Text 4"/>
          <p:cNvSpPr/>
          <p:nvPr/>
        </p:nvSpPr>
        <p:spPr>
          <a:xfrm>
            <a:off x="640080" y="2788920"/>
            <a:ext cx="3520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Bypass entry barriers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4800600" y="2286000"/>
            <a:ext cx="3886200" cy="914400"/>
          </a:xfrm>
          <a:prstGeom prst="rect">
            <a:avLst/>
          </a:prstGeom>
          <a:solidFill>
            <a:srgbClr val="1A1A1A"/>
          </a:solidFill>
          <a:ln w="12700">
            <a:solidFill>
              <a:srgbClr val="262626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4983480" y="2468880"/>
            <a:ext cx="3520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4DB8B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Expanded User Base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4983480" y="2788920"/>
            <a:ext cx="3520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Increase adoption for portfolio solutions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457200" y="3383280"/>
            <a:ext cx="3886200" cy="914400"/>
          </a:xfrm>
          <a:prstGeom prst="rect">
            <a:avLst/>
          </a:prstGeom>
          <a:solidFill>
            <a:srgbClr val="1A1A1A"/>
          </a:solidFill>
          <a:ln w="12700">
            <a:solidFill>
              <a:srgbClr val="262626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40080" y="3566160"/>
            <a:ext cx="3520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4DB8B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Immediate Revenue</a:t>
            </a:r>
            <a:endParaRPr lang="en-US" sz="1400" dirty="0"/>
          </a:p>
        </p:txBody>
      </p:sp>
      <p:sp>
        <p:nvSpPr>
          <p:cNvPr id="12" name="Text 10"/>
          <p:cNvSpPr/>
          <p:nvPr/>
        </p:nvSpPr>
        <p:spPr>
          <a:xfrm>
            <a:off x="640080" y="3886200"/>
            <a:ext cx="3520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Through acquisition and growth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4800600" y="3383280"/>
            <a:ext cx="3886200" cy="914400"/>
          </a:xfrm>
          <a:prstGeom prst="rect">
            <a:avLst/>
          </a:prstGeom>
          <a:solidFill>
            <a:srgbClr val="1A1A1A"/>
          </a:solidFill>
          <a:ln w="12700">
            <a:solidFill>
              <a:srgbClr val="262626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4983480" y="3566160"/>
            <a:ext cx="3520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4DB8B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Reduced Dev Cycle</a:t>
            </a:r>
            <a:endParaRPr lang="en-US" sz="1400" dirty="0"/>
          </a:p>
        </p:txBody>
      </p:sp>
      <p:sp>
        <p:nvSpPr>
          <p:cNvPr id="15" name="Text 13"/>
          <p:cNvSpPr/>
          <p:nvPr/>
        </p:nvSpPr>
        <p:spPr>
          <a:xfrm>
            <a:off x="4983480" y="3886200"/>
            <a:ext cx="3520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Through channel data insights</a:t>
            </a:r>
            <a:endParaRPr lang="en-US" sz="11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0"/>
            <a:ext cx="82296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600" b="1" dirty="0">
                <a:solidFill>
                  <a:srgbClr val="FAFA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Ready to Accelerate Your Growth?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457200" y="274320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Let's discuss how we can help you succeed in the world's most competitive markets.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457200" y="347472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4DB8B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contact@visionventureadvisors.com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457200" y="402336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A3A3A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Vision Venture Advisors LLC | Americas &amp; EMEA</a:t>
            </a:r>
            <a:endParaRPr lang="en-US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Company>Vision Venture Advisors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Vision Venture Advisors - Strategic Partners Presentation</dc:title>
  <dc:subject>Global Advisory &amp; AI Consulting</dc:subject>
  <dc:creator>Vision Venture Advisors</dc:creator>
  <cp:lastModifiedBy>Vision Venture Advisors</cp:lastModifiedBy>
  <cp:revision>1</cp:revision>
  <dcterms:created xsi:type="dcterms:W3CDTF">2026-04-17T19:55:19Z</dcterms:created>
  <dcterms:modified xsi:type="dcterms:W3CDTF">2026-04-17T19:55:19Z</dcterms:modified>
</cp:coreProperties>
</file>